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9"/>
  </p:notesMasterIdLst>
  <p:sldIdLst>
    <p:sldId id="256" r:id="rId5"/>
    <p:sldId id="257" r:id="rId6"/>
    <p:sldId id="258" r:id="rId7"/>
    <p:sldId id="269" r:id="rId8"/>
    <p:sldId id="268" r:id="rId9"/>
    <p:sldId id="259" r:id="rId10"/>
    <p:sldId id="261" r:id="rId11"/>
    <p:sldId id="260" r:id="rId12"/>
    <p:sldId id="263" r:id="rId13"/>
    <p:sldId id="262" r:id="rId14"/>
    <p:sldId id="264" r:id="rId15"/>
    <p:sldId id="267" r:id="rId16"/>
    <p:sldId id="265" r:id="rId17"/>
    <p:sldId id="266" r:id="rId1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5454"/>
    <a:srgbClr val="3B3838"/>
    <a:srgbClr val="C00000"/>
    <a:srgbClr val="D62B29"/>
    <a:srgbClr val="D73230"/>
    <a:srgbClr val="FF1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976F68-3B0B-4197-9398-11F71957357F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1363AD-23FD-4507-AFF2-A949462626C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23429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90A9D37-2818-31E0-1519-8C64735DF0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ECA8DE3-4078-3AAF-49E3-9EBF7093F0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5EBFB961-05D5-BDD7-40FD-8B4E0E832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F0D1CC6-9C63-70D7-5BEC-7E536A6F7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6BFB1528-2673-C57B-D097-975D5A6B5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3866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EA1B26-5A06-255F-0979-1F8D079118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C9E53F5-718D-77AE-76CC-006B9EB667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F9632B1-4713-EE76-4B24-BB5CF3290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1F5B698-72CD-DE06-269A-41D6EFB8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51D4D5A-3670-22A7-6862-8B0C0A947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6792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A575FC6B-B17A-45AF-66E5-CB80B08BA5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10D882A2-7AF4-A927-B9AC-16133F7C30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A0658E-43F5-2A56-E2AF-0C7E83A63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FEA490D-00A0-C7F0-DDD6-FC0736768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FCB0529-320F-0292-6777-ECE909DB12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853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094523-825A-C297-4557-A1B6DC01BB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69B2D60-2464-6798-5603-6B2DED19D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253C43-5F3D-1835-C335-419F9EAD3F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F5F7640-5631-BEA6-7D21-A9B95A8356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2A76C1E-D223-1E08-C50E-C91075370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7149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9062F6F-B920-B1BF-8B52-DA4D8BAD2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E586255-C015-6CA5-EBEE-2D9DD84AB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72FD9F-C740-4AFF-FA64-9007325FE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372B3CD-A87F-1A8F-2948-AFA47E2C8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EF259C1-EDB4-2283-4592-A65B30908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393978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1CD4882-A303-737C-3D6F-093BC64B6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2ECB960-00DC-0356-5009-F565B16294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78E1BC7-025F-3D00-B730-61428941B8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33F6807-6D39-EEAB-FEA1-1E1E86F1F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523FA2C-982C-5FD9-8F8E-70C7CF82D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FAD8203-E1F8-A767-6473-43B8171A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06929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A2B6EF-D5E2-51F4-8982-519C855E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CAEE9DB-1FB4-747C-0FFC-1C4375F9C1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D60FED-6D2D-DF65-83EA-D001E8298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80FBD9-A9BA-716B-3EE5-ED9CA38627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8804B952-9769-C522-A5E2-7F4D07E391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3177D32-B223-3880-ADFD-7EC8EFFB97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C2A91FD-0C3A-1FBC-844B-2BC7B9AA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0854E569-23B1-ABC7-7166-6161CEB6A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07142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10DCFDF-105A-11B2-5BB1-6BDD253312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12906C1-606F-C3B7-5537-571ACAFD8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B8A603B2-F80A-9A77-BCC9-B095600E2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EA388F9-8C07-9111-068E-C83299A50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08231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C8E6E25C-654B-7CC1-F407-BAE6A5940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C76EE72-3738-6DF1-9BA4-3BAC9046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77D0C63-13F6-05FA-8A70-FE5F6B82F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86360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B753BAD-502A-3243-C7CA-1DCE00943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9F375A4-4FCF-CE27-0ACE-C0894E629D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FE00685-BDF9-29EA-59E3-B623A47A14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AC1FD790-58BD-52BD-3EC1-FF900EBC4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998E241-D886-53B5-DF22-90B30DF17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2150831-45B8-E36C-BACB-9FB1E3871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017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E8210D-D1B6-BB2C-BD5F-0FF46BECC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56A41EB9-EA5E-217B-2435-FECAC425D9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877B3C86-C0E5-C67A-63F5-C7C441CFD3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63E69DC-E4FF-42F1-7289-CFD702F8C4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EEE96434-4698-00D5-FE6C-7B8C88A801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FAF894C-2DCA-3325-E82A-EDC25B17B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1455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C9CB85D-8596-0CB7-CBF3-5D917D1BA7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320195-7E60-B10B-E9C7-0D1EC551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3A8874B-5BA4-6D79-B155-D80AB66763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07EA3-66B5-4CCF-A329-E449D24D7BCD}" type="datetimeFigureOut">
              <a:rPr lang="fr-FR" smtClean="0"/>
              <a:t>27/02/2023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2DB0336-03A0-E908-9B35-E8B82CE4DE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620F260-99A4-3D69-EF4A-77B2B2AA87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DBBB0-0B0B-400A-8353-850140C3B06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92470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854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Forme en L 15">
            <a:extLst>
              <a:ext uri="{FF2B5EF4-FFF2-40B4-BE49-F238E27FC236}">
                <a16:creationId xmlns:a16="http://schemas.microsoft.com/office/drawing/2014/main" id="{8ECC3D0C-BFF0-030C-0A48-DFC71E5A97DE}"/>
              </a:ext>
            </a:extLst>
          </p:cNvPr>
          <p:cNvSpPr/>
          <p:nvPr/>
        </p:nvSpPr>
        <p:spPr>
          <a:xfrm rot="8066503">
            <a:off x="10427701" y="-2322503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1" name="Octogone 50">
            <a:extLst>
              <a:ext uri="{FF2B5EF4-FFF2-40B4-BE49-F238E27FC236}">
                <a16:creationId xmlns:a16="http://schemas.microsoft.com/office/drawing/2014/main" id="{E050F09F-8643-76A2-54D8-9A0D2A5B1780}"/>
              </a:ext>
            </a:extLst>
          </p:cNvPr>
          <p:cNvSpPr/>
          <p:nvPr/>
        </p:nvSpPr>
        <p:spPr>
          <a:xfrm>
            <a:off x="5181600" y="-115614"/>
            <a:ext cx="1912883" cy="484946"/>
          </a:xfrm>
          <a:prstGeom prst="octagon">
            <a:avLst>
              <a:gd name="adj" fmla="val 198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057FFA8-0390-E6DD-F641-8A3318F9E59F}"/>
              </a:ext>
            </a:extLst>
          </p:cNvPr>
          <p:cNvSpPr/>
          <p:nvPr/>
        </p:nvSpPr>
        <p:spPr>
          <a:xfrm>
            <a:off x="-13979" y="3163643"/>
            <a:ext cx="4054189" cy="6101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CFF0EA9-491E-1818-EBE2-C01C0C578167}"/>
              </a:ext>
            </a:extLst>
          </p:cNvPr>
          <p:cNvSpPr/>
          <p:nvPr/>
        </p:nvSpPr>
        <p:spPr>
          <a:xfrm>
            <a:off x="7830282" y="3123896"/>
            <a:ext cx="4375691" cy="61019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50800" dir="5400000" algn="ctr" rotWithShape="0">
              <a:schemeClr val="bg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652C39D-BE9D-AE03-985A-3136265DADF7}"/>
              </a:ext>
            </a:extLst>
          </p:cNvPr>
          <p:cNvSpPr/>
          <p:nvPr/>
        </p:nvSpPr>
        <p:spPr>
          <a:xfrm>
            <a:off x="-1" y="3735421"/>
            <a:ext cx="4311539" cy="369332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D62B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E4CBDAFF-491C-6A73-4DB8-3824C22A5FB1}"/>
              </a:ext>
            </a:extLst>
          </p:cNvPr>
          <p:cNvSpPr txBox="1"/>
          <p:nvPr/>
        </p:nvSpPr>
        <p:spPr>
          <a:xfrm>
            <a:off x="5307239" y="-12134"/>
            <a:ext cx="166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27 février 2023</a:t>
            </a:r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49BF822-089D-EA55-1B50-1FB45078A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30" y="5691877"/>
            <a:ext cx="3048006" cy="98145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DD3FB987-7586-A3AC-37C9-444AC48BAA25}"/>
              </a:ext>
            </a:extLst>
          </p:cNvPr>
          <p:cNvSpPr/>
          <p:nvPr/>
        </p:nvSpPr>
        <p:spPr>
          <a:xfrm>
            <a:off x="-1" y="2794717"/>
            <a:ext cx="4311543" cy="369332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D62B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476815A-2FC3-A949-AACA-6B65D0C98ED0}"/>
              </a:ext>
            </a:extLst>
          </p:cNvPr>
          <p:cNvSpPr/>
          <p:nvPr/>
        </p:nvSpPr>
        <p:spPr>
          <a:xfrm rot="10800000">
            <a:off x="7830282" y="3735421"/>
            <a:ext cx="4375691" cy="369332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D62B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CEA014A-1A82-BAC0-48B4-CBE3E697696D}"/>
              </a:ext>
            </a:extLst>
          </p:cNvPr>
          <p:cNvSpPr/>
          <p:nvPr/>
        </p:nvSpPr>
        <p:spPr>
          <a:xfrm rot="10800000">
            <a:off x="7706468" y="2794717"/>
            <a:ext cx="4499505" cy="369332"/>
          </a:xfrm>
          <a:prstGeom prst="rect">
            <a:avLst/>
          </a:prstGeom>
          <a:gradFill flip="none" rotWithShape="1">
            <a:gsLst>
              <a:gs pos="100000">
                <a:srgbClr val="C00000"/>
              </a:gs>
              <a:gs pos="0">
                <a:srgbClr val="D62B2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0" name="Octogone 39">
            <a:extLst>
              <a:ext uri="{FF2B5EF4-FFF2-40B4-BE49-F238E27FC236}">
                <a16:creationId xmlns:a16="http://schemas.microsoft.com/office/drawing/2014/main" id="{AA432B33-76BE-1B83-E3FB-8FFD6BC885D5}"/>
              </a:ext>
            </a:extLst>
          </p:cNvPr>
          <p:cNvSpPr/>
          <p:nvPr/>
        </p:nvSpPr>
        <p:spPr>
          <a:xfrm>
            <a:off x="3819096" y="2339013"/>
            <a:ext cx="4857858" cy="2228193"/>
          </a:xfrm>
          <a:prstGeom prst="octagon">
            <a:avLst>
              <a:gd name="adj" fmla="val 198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8100000" sx="101000" sy="101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26" name="Image 2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C39D906-F1F6-2F7F-1E6B-2415EE51BA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5352" y="3164049"/>
            <a:ext cx="3380952" cy="733333"/>
          </a:xfrm>
          <a:prstGeom prst="rect">
            <a:avLst/>
          </a:prstGeom>
        </p:spPr>
      </p:pic>
      <p:sp>
        <p:nvSpPr>
          <p:cNvPr id="2" name="Octogone 1">
            <a:extLst>
              <a:ext uri="{FF2B5EF4-FFF2-40B4-BE49-F238E27FC236}">
                <a16:creationId xmlns:a16="http://schemas.microsoft.com/office/drawing/2014/main" id="{A20C9E08-2E23-593B-2BB8-6438CC9BB63B}"/>
              </a:ext>
            </a:extLst>
          </p:cNvPr>
          <p:cNvSpPr/>
          <p:nvPr/>
        </p:nvSpPr>
        <p:spPr>
          <a:xfrm>
            <a:off x="5291583" y="6212974"/>
            <a:ext cx="1912883" cy="484946"/>
          </a:xfrm>
          <a:prstGeom prst="octagon">
            <a:avLst>
              <a:gd name="adj" fmla="val 19856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0" name="Octogone 49">
            <a:extLst>
              <a:ext uri="{FF2B5EF4-FFF2-40B4-BE49-F238E27FC236}">
                <a16:creationId xmlns:a16="http://schemas.microsoft.com/office/drawing/2014/main" id="{ECEF47DF-126F-B080-BCB9-F6B54B9AE455}"/>
              </a:ext>
            </a:extLst>
          </p:cNvPr>
          <p:cNvSpPr/>
          <p:nvPr/>
        </p:nvSpPr>
        <p:spPr>
          <a:xfrm>
            <a:off x="3588641" y="6521908"/>
            <a:ext cx="5371225" cy="434830"/>
          </a:xfrm>
          <a:prstGeom prst="octagon">
            <a:avLst>
              <a:gd name="adj" fmla="val 19856"/>
            </a:avLst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6BC8FB0D-0B79-7FFA-9456-C9836A38C33B}"/>
              </a:ext>
            </a:extLst>
          </p:cNvPr>
          <p:cNvSpPr txBox="1"/>
          <p:nvPr/>
        </p:nvSpPr>
        <p:spPr>
          <a:xfrm>
            <a:off x="3781039" y="6494285"/>
            <a:ext cx="4953000" cy="369332"/>
          </a:xfrm>
          <a:prstGeom prst="rect">
            <a:avLst/>
          </a:prstGeom>
          <a:noFill/>
          <a:effectLst>
            <a:glow rad="139700">
              <a:schemeClr val="accent1">
                <a:satMod val="175000"/>
                <a:alpha val="40000"/>
              </a:schemeClr>
            </a:glow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Main Font Family"/>
              </a:rPr>
              <a:t>Loup Sonneville, Jean-Remy Dion, Nelson Graveau</a:t>
            </a:r>
          </a:p>
        </p:txBody>
      </p:sp>
      <p:sp>
        <p:nvSpPr>
          <p:cNvPr id="66" name="Forme en L 15">
            <a:extLst>
              <a:ext uri="{FF2B5EF4-FFF2-40B4-BE49-F238E27FC236}">
                <a16:creationId xmlns:a16="http://schemas.microsoft.com/office/drawing/2014/main" id="{5C1ADB55-8BA4-0501-C080-697397D103CF}"/>
              </a:ext>
            </a:extLst>
          </p:cNvPr>
          <p:cNvSpPr/>
          <p:nvPr/>
        </p:nvSpPr>
        <p:spPr>
          <a:xfrm rot="7949306">
            <a:off x="9257435" y="-22782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70" name="Forme en L 15">
            <a:extLst>
              <a:ext uri="{FF2B5EF4-FFF2-40B4-BE49-F238E27FC236}">
                <a16:creationId xmlns:a16="http://schemas.microsoft.com/office/drawing/2014/main" id="{4E1591BE-4F49-B62D-D9B9-12617275AE46}"/>
              </a:ext>
            </a:extLst>
          </p:cNvPr>
          <p:cNvSpPr/>
          <p:nvPr/>
        </p:nvSpPr>
        <p:spPr>
          <a:xfrm rot="2571030" flipV="1">
            <a:off x="-2896929" y="-2204155"/>
            <a:ext cx="4662805" cy="1631797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 dirty="0"/>
          </a:p>
        </p:txBody>
      </p:sp>
      <p:sp>
        <p:nvSpPr>
          <p:cNvPr id="71" name="Forme en L 15">
            <a:extLst>
              <a:ext uri="{FF2B5EF4-FFF2-40B4-BE49-F238E27FC236}">
                <a16:creationId xmlns:a16="http://schemas.microsoft.com/office/drawing/2014/main" id="{C53CE437-CDAD-B29F-8D08-948C9F62E908}"/>
              </a:ext>
            </a:extLst>
          </p:cNvPr>
          <p:cNvSpPr/>
          <p:nvPr/>
        </p:nvSpPr>
        <p:spPr>
          <a:xfrm rot="2554778" flipV="1">
            <a:off x="-1769408" y="-2174482"/>
            <a:ext cx="4662805" cy="1631797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6DAE882-6494-0EA3-56B7-214020A37EAA}"/>
              </a:ext>
            </a:extLst>
          </p:cNvPr>
          <p:cNvSpPr txBox="1"/>
          <p:nvPr/>
        </p:nvSpPr>
        <p:spPr>
          <a:xfrm>
            <a:off x="5712967" y="6210882"/>
            <a:ext cx="107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chemeClr val="bg1"/>
                </a:solidFill>
              </a:rPr>
              <a:t>BTS SN 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407FEC1-CB5E-6A77-8A5E-4561658222EC}"/>
              </a:ext>
            </a:extLst>
          </p:cNvPr>
          <p:cNvSpPr txBox="1"/>
          <p:nvPr/>
        </p:nvSpPr>
        <p:spPr>
          <a:xfrm>
            <a:off x="5265198" y="1927079"/>
            <a:ext cx="16616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Revue de projet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CC0D69C-DE86-D239-008A-68B7A2C14A62}"/>
              </a:ext>
            </a:extLst>
          </p:cNvPr>
          <p:cNvSpPr txBox="1"/>
          <p:nvPr/>
        </p:nvSpPr>
        <p:spPr>
          <a:xfrm>
            <a:off x="5836846" y="4684678"/>
            <a:ext cx="6023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IHM</a:t>
            </a:r>
          </a:p>
        </p:txBody>
      </p:sp>
    </p:spTree>
    <p:extLst>
      <p:ext uri="{BB962C8B-B14F-4D97-AF65-F5344CB8AC3E}">
        <p14:creationId xmlns:p14="http://schemas.microsoft.com/office/powerpoint/2010/main" val="2321447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3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3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8A5994-12B8-52B3-8729-E82C4339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solidFill>
                  <a:srgbClr val="C00000"/>
                </a:solidFill>
              </a:rPr>
              <a:t>Tache</a:t>
            </a:r>
            <a:r>
              <a:rPr lang="en-US" sz="5400" b="1" dirty="0">
                <a:solidFill>
                  <a:srgbClr val="C00000"/>
                </a:solidFill>
              </a:rPr>
              <a:t> </a:t>
            </a:r>
            <a:r>
              <a:rPr lang="en-US" sz="5400" b="1" dirty="0" err="1">
                <a:solidFill>
                  <a:srgbClr val="C00000"/>
                </a:solidFill>
              </a:rPr>
              <a:t>individuelle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37A4575-08FB-36C5-1553-C1FAD1856137}"/>
              </a:ext>
            </a:extLst>
          </p:cNvPr>
          <p:cNvSpPr txBox="1"/>
          <p:nvPr/>
        </p:nvSpPr>
        <p:spPr>
          <a:xfrm>
            <a:off x="5743403" y="635735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>
                <a:solidFill>
                  <a:schemeClr val="bg1"/>
                </a:solidFill>
              </a:rPr>
              <a:t>10</a:t>
            </a:fld>
            <a:r>
              <a:rPr lang="fr-FR" dirty="0">
                <a:solidFill>
                  <a:schemeClr val="bg1"/>
                </a:solidFill>
              </a:rPr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38258640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/>
              <a:t>PP45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2BE31F3-A5DD-3B10-EAF0-AB5C8EBF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86" y="1697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pic>
        <p:nvPicPr>
          <p:cNvPr id="8" name="Image 7" descr="Une image contenant texte, appareil de cuisine&#10;&#10;Description générée automatiquement">
            <a:extLst>
              <a:ext uri="{FF2B5EF4-FFF2-40B4-BE49-F238E27FC236}">
                <a16:creationId xmlns:a16="http://schemas.microsoft.com/office/drawing/2014/main" id="{09332220-F950-01E6-E31B-DF5554D6CE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171" y="1715216"/>
            <a:ext cx="3014253" cy="4019000"/>
          </a:xfrm>
          <a:prstGeom prst="rect">
            <a:avLst/>
          </a:prstGeom>
        </p:spPr>
      </p:pic>
      <p:sp>
        <p:nvSpPr>
          <p:cNvPr id="43" name="Ellipse 42">
            <a:extLst>
              <a:ext uri="{FF2B5EF4-FFF2-40B4-BE49-F238E27FC236}">
                <a16:creationId xmlns:a16="http://schemas.microsoft.com/office/drawing/2014/main" id="{C11939AC-3C0A-4487-4321-53FA9BA103AD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3771F63-4184-5AB5-50C1-0C798CD47E99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7B958918-7EF7-DB59-2FCD-3C66B617A904}"/>
              </a:ext>
            </a:extLst>
          </p:cNvPr>
          <p:cNvSpPr txBox="1"/>
          <p:nvPr/>
        </p:nvSpPr>
        <p:spPr>
          <a:xfrm>
            <a:off x="4182889" y="1655391"/>
            <a:ext cx="4620126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DRAM : 64MB</a:t>
            </a:r>
          </a:p>
          <a:p>
            <a:endParaRPr lang="fr-FR" dirty="0"/>
          </a:p>
          <a:p>
            <a:r>
              <a:rPr lang="fr-FR" dirty="0" err="1"/>
              <a:t>SRaM</a:t>
            </a:r>
            <a:r>
              <a:rPr lang="fr-FR" dirty="0"/>
              <a:t> : 32 KB </a:t>
            </a:r>
          </a:p>
          <a:p>
            <a:endParaRPr lang="fr-FR" dirty="0"/>
          </a:p>
          <a:p>
            <a:r>
              <a:rPr lang="fr-FR" dirty="0"/>
              <a:t>Port :  - USB x 2</a:t>
            </a:r>
          </a:p>
          <a:p>
            <a:r>
              <a:rPr lang="fr-FR" dirty="0"/>
              <a:t>            - </a:t>
            </a:r>
            <a:r>
              <a:rPr lang="fr-FR" dirty="0" err="1"/>
              <a:t>Eth</a:t>
            </a:r>
            <a:r>
              <a:rPr lang="fr-FR" dirty="0"/>
              <a:t> x 1 </a:t>
            </a:r>
          </a:p>
          <a:p>
            <a:r>
              <a:rPr lang="fr-FR" dirty="0"/>
              <a:t>            -X2X Link Master x 1</a:t>
            </a:r>
          </a:p>
          <a:p>
            <a:endParaRPr lang="fr-FR" dirty="0"/>
          </a:p>
          <a:p>
            <a:r>
              <a:rPr lang="fr-FR" dirty="0"/>
              <a:t>résolutions : 320 x 240 px (QVGA)</a:t>
            </a:r>
          </a:p>
          <a:p>
            <a:endParaRPr lang="fr-FR" dirty="0"/>
          </a:p>
          <a:p>
            <a:r>
              <a:rPr lang="fr-FR" dirty="0"/>
              <a:t>Couleurs : 256</a:t>
            </a:r>
          </a:p>
          <a:p>
            <a:endParaRPr lang="fr-FR" dirty="0"/>
          </a:p>
          <a:p>
            <a:r>
              <a:rPr lang="fr-FR" dirty="0"/>
              <a:t>Type d'affichage : LCD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65E6377-B690-784D-1D12-B3F7D56A5BB8}"/>
              </a:ext>
            </a:extLst>
          </p:cNvPr>
          <p:cNvSpPr/>
          <p:nvPr/>
        </p:nvSpPr>
        <p:spPr>
          <a:xfrm>
            <a:off x="11510529" y="1401086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1DEA446-E01E-5CEF-83D6-A9BFE48B112E}"/>
              </a:ext>
            </a:extLst>
          </p:cNvPr>
          <p:cNvSpPr/>
          <p:nvPr/>
        </p:nvSpPr>
        <p:spPr>
          <a:xfrm>
            <a:off x="11510529" y="195208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89F93C7-2922-68E3-2F52-B0E1158F7BD7}"/>
              </a:ext>
            </a:extLst>
          </p:cNvPr>
          <p:cNvSpPr txBox="1"/>
          <p:nvPr/>
        </p:nvSpPr>
        <p:spPr>
          <a:xfrm>
            <a:off x="10794883" y="270699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11</a:t>
            </a:fld>
            <a:r>
              <a:rPr lang="fr-FR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121374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/>
              <a:t>Connection PC -&gt; PP45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683203A8-599C-833B-BAFF-2D76B0A14B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47"/>
          <a:stretch/>
        </p:blipFill>
        <p:spPr>
          <a:xfrm>
            <a:off x="396130" y="1344296"/>
            <a:ext cx="5768229" cy="3070317"/>
          </a:xfrm>
          <a:prstGeom prst="rect">
            <a:avLst/>
          </a:prstGeom>
        </p:spPr>
      </p:pic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76C9DF0E-1375-8C48-B50A-0E8E2DD99C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1448" b="61098"/>
          <a:stretch/>
        </p:blipFill>
        <p:spPr>
          <a:xfrm>
            <a:off x="2161115" y="4163190"/>
            <a:ext cx="6407969" cy="2554481"/>
          </a:xfrm>
          <a:prstGeom prst="rect">
            <a:avLst/>
          </a:prstGeom>
        </p:spPr>
      </p:pic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2BE31F3-A5DD-3B10-EAF0-AB5C8EBF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86" y="1697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11939AC-3C0A-4487-4321-53FA9BA103AD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3771F63-4184-5AB5-50C1-0C798CD47E99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065E6377-B690-784D-1D12-B3F7D56A5BB8}"/>
              </a:ext>
            </a:extLst>
          </p:cNvPr>
          <p:cNvSpPr/>
          <p:nvPr/>
        </p:nvSpPr>
        <p:spPr>
          <a:xfrm>
            <a:off x="11510529" y="1401086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11DEA446-E01E-5CEF-83D6-A9BFE48B112E}"/>
              </a:ext>
            </a:extLst>
          </p:cNvPr>
          <p:cNvSpPr/>
          <p:nvPr/>
        </p:nvSpPr>
        <p:spPr>
          <a:xfrm>
            <a:off x="11510529" y="195208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123A294-1D85-9A3C-EC72-FAA216D84419}"/>
              </a:ext>
            </a:extLst>
          </p:cNvPr>
          <p:cNvSpPr txBox="1"/>
          <p:nvPr/>
        </p:nvSpPr>
        <p:spPr>
          <a:xfrm>
            <a:off x="10794883" y="270699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12</a:t>
            </a:fld>
            <a:r>
              <a:rPr lang="fr-FR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344819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FDE5793-633B-E946-9B0D-E80EAA099859}"/>
              </a:ext>
            </a:extLst>
          </p:cNvPr>
          <p:cNvSpPr/>
          <p:nvPr/>
        </p:nvSpPr>
        <p:spPr>
          <a:xfrm>
            <a:off x="653031" y="1607474"/>
            <a:ext cx="6954000" cy="4716574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Diagramme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séquence</a:t>
            </a:r>
            <a:endParaRPr lang="en-US" sz="54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2BE31F3-A5DD-3B10-EAF0-AB5C8EBF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86" y="1697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78E7479-4D3B-4FA0-190A-040F006F763F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5E5F5943-41FD-C7E5-28B8-3730487B88F5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41C92A08-46A6-43FE-3F24-4DB03459931D}"/>
              </a:ext>
            </a:extLst>
          </p:cNvPr>
          <p:cNvSpPr/>
          <p:nvPr/>
        </p:nvSpPr>
        <p:spPr>
          <a:xfrm>
            <a:off x="11510529" y="1401086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F1AE036C-62AA-7714-0793-CCCF5BEA7804}"/>
              </a:ext>
            </a:extLst>
          </p:cNvPr>
          <p:cNvSpPr/>
          <p:nvPr/>
        </p:nvSpPr>
        <p:spPr>
          <a:xfrm>
            <a:off x="11510529" y="195208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3" name="Image 32" descr="Une image contenant texte&#10;&#10;Description générée automatiquement">
            <a:extLst>
              <a:ext uri="{FF2B5EF4-FFF2-40B4-BE49-F238E27FC236}">
                <a16:creationId xmlns:a16="http://schemas.microsoft.com/office/drawing/2014/main" id="{B5809E23-67FF-613D-7F1F-AFE738EB4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5019" y="1761086"/>
            <a:ext cx="6062863" cy="4655836"/>
          </a:xfrm>
          <a:prstGeom prst="rect">
            <a:avLst/>
          </a:prstGeom>
        </p:spPr>
      </p:pic>
      <p:sp>
        <p:nvSpPr>
          <p:cNvPr id="34" name="ZoneTexte 33">
            <a:extLst>
              <a:ext uri="{FF2B5EF4-FFF2-40B4-BE49-F238E27FC236}">
                <a16:creationId xmlns:a16="http://schemas.microsoft.com/office/drawing/2014/main" id="{AC88519F-3756-2817-7F3A-E535E2004C38}"/>
              </a:ext>
            </a:extLst>
          </p:cNvPr>
          <p:cNvSpPr txBox="1"/>
          <p:nvPr/>
        </p:nvSpPr>
        <p:spPr>
          <a:xfrm>
            <a:off x="10794883" y="270699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13</a:t>
            </a:fld>
            <a:r>
              <a:rPr lang="fr-FR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4426005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971FD3-89B0-160F-C102-20D54FA1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171" y="2085698"/>
            <a:ext cx="8442422" cy="2686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GANTT</a:t>
            </a: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2BE31F3-A5DD-3B10-EAF0-AB5C8EBF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86" y="1697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85118AC9-390D-CB7F-42D8-8678432531F4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llipse 2">
            <a:extLst>
              <a:ext uri="{FF2B5EF4-FFF2-40B4-BE49-F238E27FC236}">
                <a16:creationId xmlns:a16="http://schemas.microsoft.com/office/drawing/2014/main" id="{48BB6C2C-CC23-E2D8-CEC2-DC5FE0893FA3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7E19ACA-A3EC-9624-4908-EA8AB862C44D}"/>
              </a:ext>
            </a:extLst>
          </p:cNvPr>
          <p:cNvSpPr/>
          <p:nvPr/>
        </p:nvSpPr>
        <p:spPr>
          <a:xfrm>
            <a:off x="11510529" y="1401086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3A8D7EFD-5176-943A-92B3-D63900C01ADA}"/>
              </a:ext>
            </a:extLst>
          </p:cNvPr>
          <p:cNvSpPr/>
          <p:nvPr/>
        </p:nvSpPr>
        <p:spPr>
          <a:xfrm>
            <a:off x="11510529" y="195208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67B6020-DAA6-2897-04A4-107431F75CF4}"/>
              </a:ext>
            </a:extLst>
          </p:cNvPr>
          <p:cNvSpPr txBox="1"/>
          <p:nvPr/>
        </p:nvSpPr>
        <p:spPr>
          <a:xfrm>
            <a:off x="10794883" y="270699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14</a:t>
            </a:fld>
            <a:r>
              <a:rPr lang="fr-FR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10253530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A3BE8428-DE1D-AC29-60A2-3B4ABE29F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8" y="1119744"/>
            <a:ext cx="5068843" cy="456713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3700" b="1" dirty="0"/>
            </a:br>
            <a:r>
              <a:rPr lang="en-US" sz="3700" b="1" dirty="0" err="1"/>
              <a:t>Sommaire</a:t>
            </a:r>
            <a:r>
              <a:rPr lang="en-US" sz="3700" b="1" dirty="0"/>
              <a:t> :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3700" b="1" dirty="0"/>
              <a:t>- </a:t>
            </a:r>
            <a:r>
              <a:rPr lang="en-US" sz="3700" b="1" dirty="0" err="1"/>
              <a:t>Organisation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3700" b="1" dirty="0"/>
              <a:t>- </a:t>
            </a:r>
            <a:r>
              <a:rPr lang="en-US" sz="3700" b="1" dirty="0" err="1"/>
              <a:t>Présentation</a:t>
            </a:r>
            <a:r>
              <a:rPr lang="en-US" sz="3700" b="1" dirty="0"/>
              <a:t> de Manitou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3700" b="1" dirty="0"/>
              <a:t>- </a:t>
            </a:r>
            <a:r>
              <a:rPr lang="en-US" sz="3700" b="1" dirty="0" err="1"/>
              <a:t>Présentation</a:t>
            </a:r>
            <a:r>
              <a:rPr lang="en-US" sz="3700" b="1" dirty="0"/>
              <a:t> du </a:t>
            </a:r>
            <a:r>
              <a:rPr lang="en-US" sz="3700" b="1" dirty="0" err="1"/>
              <a:t>besoin</a:t>
            </a:r>
            <a:br>
              <a:rPr lang="en-US" sz="3700" b="1" dirty="0"/>
            </a:br>
            <a:br>
              <a:rPr lang="en-US" sz="3700" b="1" dirty="0"/>
            </a:br>
            <a:r>
              <a:rPr lang="en-US" sz="3700" b="1" dirty="0"/>
              <a:t>- </a:t>
            </a:r>
            <a:r>
              <a:rPr lang="en-US" sz="3700" b="1" dirty="0" err="1"/>
              <a:t>Tache</a:t>
            </a:r>
            <a:r>
              <a:rPr lang="en-US" sz="3700" b="1" dirty="0"/>
              <a:t> </a:t>
            </a:r>
            <a:r>
              <a:rPr lang="en-US" sz="3700" b="1" dirty="0" err="1"/>
              <a:t>individuelle</a:t>
            </a:r>
            <a:endParaRPr lang="en-US" sz="3700" b="1" dirty="0"/>
          </a:p>
        </p:txBody>
      </p:sp>
      <p:pic>
        <p:nvPicPr>
          <p:cNvPr id="43" name="Picture 23" descr="Stylo placé en haut d’une ligne de signature">
            <a:extLst>
              <a:ext uri="{FF2B5EF4-FFF2-40B4-BE49-F238E27FC236}">
                <a16:creationId xmlns:a16="http://schemas.microsoft.com/office/drawing/2014/main" id="{038FCE52-C13C-BF8E-5DD6-88DBF8F372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964" r="-1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23" name="Image 2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BE8772D3-16CE-275F-5E83-B24D33670B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98" y="321760"/>
            <a:ext cx="3380952" cy="733333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79949F0E-D8B9-7A6B-52EE-77288DED241E}"/>
              </a:ext>
            </a:extLst>
          </p:cNvPr>
          <p:cNvSpPr txBox="1"/>
          <p:nvPr/>
        </p:nvSpPr>
        <p:spPr>
          <a:xfrm>
            <a:off x="5803043" y="6347626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2</a:t>
            </a:fld>
            <a:r>
              <a:rPr lang="fr-FR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2332479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3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3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8A5994-12B8-52B3-8729-E82C4339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solidFill>
                  <a:srgbClr val="C00000"/>
                </a:solidFill>
              </a:rPr>
              <a:t>Organisation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286E7B-94CA-84F6-4E4F-4EF852FE25CF}"/>
              </a:ext>
            </a:extLst>
          </p:cNvPr>
          <p:cNvSpPr txBox="1"/>
          <p:nvPr/>
        </p:nvSpPr>
        <p:spPr>
          <a:xfrm>
            <a:off x="5743403" y="635735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>
                <a:solidFill>
                  <a:schemeClr val="bg1"/>
                </a:solidFill>
              </a:rPr>
              <a:t>3</a:t>
            </a:fld>
            <a:r>
              <a:rPr lang="fr-FR" dirty="0">
                <a:solidFill>
                  <a:schemeClr val="bg1"/>
                </a:solidFill>
              </a:rPr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28937659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Organisation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3B74A712-BEDB-E0F4-DA16-9D5455A5DA63}"/>
              </a:ext>
            </a:extLst>
          </p:cNvPr>
          <p:cNvSpPr txBox="1"/>
          <p:nvPr/>
        </p:nvSpPr>
        <p:spPr>
          <a:xfrm>
            <a:off x="10794883" y="270699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4</a:t>
            </a:fld>
            <a:r>
              <a:rPr lang="fr-FR" dirty="0"/>
              <a:t> / 14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A4DC9BC-A91B-4DAE-5F3D-0117CDE9B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15" y="1617448"/>
            <a:ext cx="8047417" cy="406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905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3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3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8A5994-12B8-52B3-8729-E82C4339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solidFill>
                  <a:srgbClr val="C00000"/>
                </a:solidFill>
              </a:rPr>
              <a:t>Présentation</a:t>
            </a:r>
            <a:r>
              <a:rPr lang="en-US" sz="5400" b="1" dirty="0">
                <a:solidFill>
                  <a:srgbClr val="C00000"/>
                </a:solidFill>
              </a:rPr>
              <a:t> de Manitou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1286E7B-94CA-84F6-4E4F-4EF852FE25CF}"/>
              </a:ext>
            </a:extLst>
          </p:cNvPr>
          <p:cNvSpPr txBox="1"/>
          <p:nvPr/>
        </p:nvSpPr>
        <p:spPr>
          <a:xfrm>
            <a:off x="5743403" y="635735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>
                <a:solidFill>
                  <a:schemeClr val="bg1"/>
                </a:solidFill>
              </a:rPr>
              <a:t>5</a:t>
            </a:fld>
            <a:r>
              <a:rPr lang="fr-FR" dirty="0">
                <a:solidFill>
                  <a:schemeClr val="bg1"/>
                </a:solidFill>
              </a:rPr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353554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Présentation</a:t>
            </a:r>
            <a:r>
              <a:rPr lang="en-US" sz="5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Manitou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EA26D81-F1BB-85C4-8A98-736F95D4C830}"/>
              </a:ext>
            </a:extLst>
          </p:cNvPr>
          <p:cNvSpPr txBox="1"/>
          <p:nvPr/>
        </p:nvSpPr>
        <p:spPr>
          <a:xfrm>
            <a:off x="777447" y="1870452"/>
            <a:ext cx="6158758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auto"/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Manitou Group est </a:t>
            </a:r>
            <a:r>
              <a:rPr lang="fr-FR" sz="2800" b="1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français</a:t>
            </a:r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fr-FR" sz="2800" kern="0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/>
            <a:endParaRPr lang="fr-FR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/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conçoit, produit, distribue et assure</a:t>
            </a:r>
          </a:p>
          <a:p>
            <a:pPr algn="just" fontAlgn="auto"/>
            <a:endParaRPr lang="fr-FR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/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sz="2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4 400 </a:t>
            </a:r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salariés  </a:t>
            </a:r>
          </a:p>
          <a:p>
            <a:pPr marL="285750" indent="-285750" algn="just" fontAlgn="auto">
              <a:buFontTx/>
              <a:buChar char="-"/>
            </a:pPr>
            <a:endParaRPr lang="fr-FR" sz="2800" kern="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auto"/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fr-FR" sz="2800" kern="0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fr-FR" sz="2800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sites de production en France. </a:t>
            </a:r>
          </a:p>
          <a:p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3B74A712-BEDB-E0F4-DA16-9D5455A5DA63}"/>
              </a:ext>
            </a:extLst>
          </p:cNvPr>
          <p:cNvSpPr txBox="1"/>
          <p:nvPr/>
        </p:nvSpPr>
        <p:spPr>
          <a:xfrm>
            <a:off x="10794883" y="270699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6</a:t>
            </a:fld>
            <a:r>
              <a:rPr lang="fr-FR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29443232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35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: Shape 37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588A5994-12B8-52B3-8729-E82C43395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b="1" dirty="0" err="1">
                <a:solidFill>
                  <a:srgbClr val="C00000"/>
                </a:solidFill>
              </a:rPr>
              <a:t>Présentation</a:t>
            </a:r>
            <a:r>
              <a:rPr lang="en-US" sz="5400" b="1" dirty="0">
                <a:solidFill>
                  <a:srgbClr val="C00000"/>
                </a:solidFill>
              </a:rPr>
              <a:t> du </a:t>
            </a:r>
            <a:r>
              <a:rPr lang="en-US" sz="5400" b="1" dirty="0" err="1">
                <a:solidFill>
                  <a:srgbClr val="C00000"/>
                </a:solidFill>
              </a:rPr>
              <a:t>besoin</a:t>
            </a:r>
            <a:endParaRPr lang="en-US" sz="5400" dirty="0">
              <a:solidFill>
                <a:srgbClr val="C00000"/>
              </a:solidFill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3BF5E8-E8E4-C767-C50F-085B3701DB22}"/>
              </a:ext>
            </a:extLst>
          </p:cNvPr>
          <p:cNvSpPr txBox="1"/>
          <p:nvPr/>
        </p:nvSpPr>
        <p:spPr>
          <a:xfrm>
            <a:off x="5743403" y="635735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>
                <a:solidFill>
                  <a:schemeClr val="bg1"/>
                </a:solidFill>
              </a:rPr>
              <a:t>7</a:t>
            </a:fld>
            <a:r>
              <a:rPr lang="fr-FR" dirty="0">
                <a:solidFill>
                  <a:schemeClr val="bg1"/>
                </a:solidFill>
              </a:rPr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20004194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 err="1"/>
              <a:t>Présentation</a:t>
            </a:r>
            <a:r>
              <a:rPr lang="en-US" sz="5400" b="1" dirty="0"/>
              <a:t> du </a:t>
            </a:r>
            <a:r>
              <a:rPr lang="en-US" sz="5400" b="1" dirty="0" err="1"/>
              <a:t>besoin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655983AF-DB06-3368-47ED-124D82598162}"/>
              </a:ext>
            </a:extLst>
          </p:cNvPr>
          <p:cNvSpPr txBox="1"/>
          <p:nvPr/>
        </p:nvSpPr>
        <p:spPr>
          <a:xfrm>
            <a:off x="1118842" y="2296514"/>
            <a:ext cx="1819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sz="1800" b="1" kern="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tableau de bord </a:t>
            </a:r>
            <a:endParaRPr lang="fr-FR" b="1" dirty="0"/>
          </a:p>
        </p:txBody>
      </p:sp>
      <p:pic>
        <p:nvPicPr>
          <p:cNvPr id="3" name="Picture 22">
            <a:extLst>
              <a:ext uri="{FF2B5EF4-FFF2-40B4-BE49-F238E27FC236}">
                <a16:creationId xmlns:a16="http://schemas.microsoft.com/office/drawing/2014/main" id="{48F4EF54-0A0F-3796-3EA8-2AEB3BFFA2A5}"/>
              </a:ext>
            </a:extLst>
          </p:cNvPr>
          <p:cNvPicPr/>
          <p:nvPr/>
        </p:nvPicPr>
        <p:blipFill rotWithShape="1">
          <a:blip r:embed="rId3"/>
          <a:srcRect l="4175" t="5760" r="3873" b="5862"/>
          <a:stretch/>
        </p:blipFill>
        <p:spPr>
          <a:xfrm>
            <a:off x="720012" y="2881240"/>
            <a:ext cx="2616938" cy="1455766"/>
          </a:xfrm>
          <a:prstGeom prst="rect">
            <a:avLst/>
          </a:prstGeom>
          <a:noFill/>
          <a:ln>
            <a:noFill/>
            <a:prstDash/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9CC2962-53FC-6C42-10C3-24C350680DA5}"/>
              </a:ext>
            </a:extLst>
          </p:cNvPr>
          <p:cNvSpPr/>
          <p:nvPr/>
        </p:nvSpPr>
        <p:spPr>
          <a:xfrm>
            <a:off x="4447240" y="2710344"/>
            <a:ext cx="2790249" cy="1866667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F96BEF5E-62F5-3720-E869-631ACA663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239" y="2738340"/>
            <a:ext cx="2462243" cy="1866667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CD2FA15D-876D-FE5B-010B-B01BE73280E7}"/>
              </a:ext>
            </a:extLst>
          </p:cNvPr>
          <p:cNvSpPr txBox="1"/>
          <p:nvPr/>
        </p:nvSpPr>
        <p:spPr>
          <a:xfrm>
            <a:off x="4514006" y="2235968"/>
            <a:ext cx="27797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Chariot E</a:t>
            </a:r>
            <a:r>
              <a:rPr lang="en-US" sz="1800" b="1" dirty="0"/>
              <a:t>lévateur Manitou</a:t>
            </a:r>
            <a:endParaRPr lang="fr-FR" dirty="0"/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AEDD5A1A-52AF-40AC-3589-53EDC357B83C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9F874F8F-231C-7A85-271D-EAD6218893BA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3E9F164-E4F2-2BD9-20E5-3E30326E9811}"/>
              </a:ext>
            </a:extLst>
          </p:cNvPr>
          <p:cNvSpPr txBox="1"/>
          <p:nvPr/>
        </p:nvSpPr>
        <p:spPr>
          <a:xfrm>
            <a:off x="10794883" y="270699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8</a:t>
            </a:fld>
            <a:r>
              <a:rPr lang="fr-FR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25944392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A3C47C2-33A2-44B2-BEAB-FEB679075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324"/>
            <a:ext cx="12192000" cy="6861324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reeform 3">
            <a:extLst>
              <a:ext uri="{FF2B5EF4-FFF2-40B4-BE49-F238E27FC236}">
                <a16:creationId xmlns:a16="http://schemas.microsoft.com/office/drawing/2014/main" id="{AD182BA8-54AD-4D9F-8264-B0FA8BB47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Freeform 16">
            <a:extLst>
              <a:ext uri="{FF2B5EF4-FFF2-40B4-BE49-F238E27FC236}">
                <a16:creationId xmlns:a16="http://schemas.microsoft.com/office/drawing/2014/main" id="{4ED83379-0499-45E1-AB78-6AA230F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7E0634BF-CBBD-BFE5-8CF4-36134C609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12" y="491612"/>
            <a:ext cx="6437700" cy="74252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400" b="1" dirty="0" err="1"/>
              <a:t>Présentation</a:t>
            </a:r>
            <a:r>
              <a:rPr lang="en-US" sz="5400" b="1" dirty="0"/>
              <a:t> du </a:t>
            </a:r>
            <a:r>
              <a:rPr lang="en-US" sz="5400" b="1" dirty="0" err="1"/>
              <a:t>besoin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3" name="Image 32">
            <a:extLst>
              <a:ext uri="{FF2B5EF4-FFF2-40B4-BE49-F238E27FC236}">
                <a16:creationId xmlns:a16="http://schemas.microsoft.com/office/drawing/2014/main" id="{2FBE4103-55BD-EAC2-8FB8-5E0DEC2FC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550" y="1208396"/>
            <a:ext cx="6214013" cy="5361856"/>
          </a:xfrm>
          <a:prstGeom prst="rect">
            <a:avLst/>
          </a:prstGeom>
        </p:spPr>
      </p:pic>
      <p:sp>
        <p:nvSpPr>
          <p:cNvPr id="9" name="Forme en L 15">
            <a:extLst>
              <a:ext uri="{FF2B5EF4-FFF2-40B4-BE49-F238E27FC236}">
                <a16:creationId xmlns:a16="http://schemas.microsoft.com/office/drawing/2014/main" id="{4DB0255D-94C8-0735-133A-76B08C073B29}"/>
              </a:ext>
            </a:extLst>
          </p:cNvPr>
          <p:cNvSpPr/>
          <p:nvPr/>
        </p:nvSpPr>
        <p:spPr>
          <a:xfrm rot="18837801">
            <a:off x="7045803" y="7579536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0" name="Forme en L 15">
            <a:extLst>
              <a:ext uri="{FF2B5EF4-FFF2-40B4-BE49-F238E27FC236}">
                <a16:creationId xmlns:a16="http://schemas.microsoft.com/office/drawing/2014/main" id="{EA6CD0A8-C377-D96D-C685-E1A2E0EC9502}"/>
              </a:ext>
            </a:extLst>
          </p:cNvPr>
          <p:cNvSpPr/>
          <p:nvPr/>
        </p:nvSpPr>
        <p:spPr>
          <a:xfrm rot="18837801">
            <a:off x="8526623" y="724108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3" name="Forme en L 15">
            <a:extLst>
              <a:ext uri="{FF2B5EF4-FFF2-40B4-BE49-F238E27FC236}">
                <a16:creationId xmlns:a16="http://schemas.microsoft.com/office/drawing/2014/main" id="{5306DA0F-80A7-8467-B745-60F3A7D2A026}"/>
              </a:ext>
            </a:extLst>
          </p:cNvPr>
          <p:cNvSpPr/>
          <p:nvPr/>
        </p:nvSpPr>
        <p:spPr>
          <a:xfrm rot="13873522">
            <a:off x="591828" y="758673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14" name="Forme en L 15">
            <a:extLst>
              <a:ext uri="{FF2B5EF4-FFF2-40B4-BE49-F238E27FC236}">
                <a16:creationId xmlns:a16="http://schemas.microsoft.com/office/drawing/2014/main" id="{07F14EDF-F7BE-7B46-6B7D-FE960436C3EC}"/>
              </a:ext>
            </a:extLst>
          </p:cNvPr>
          <p:cNvSpPr/>
          <p:nvPr/>
        </p:nvSpPr>
        <p:spPr>
          <a:xfrm rot="13873522">
            <a:off x="-895342" y="7323840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0" name="Forme en L 15">
            <a:extLst>
              <a:ext uri="{FF2B5EF4-FFF2-40B4-BE49-F238E27FC236}">
                <a16:creationId xmlns:a16="http://schemas.microsoft.com/office/drawing/2014/main" id="{CA214D76-26B6-8B0B-43E2-437BDCD6E44A}"/>
              </a:ext>
            </a:extLst>
          </p:cNvPr>
          <p:cNvSpPr/>
          <p:nvPr/>
        </p:nvSpPr>
        <p:spPr>
          <a:xfrm rot="18837801">
            <a:off x="8491899" y="7241082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dir="10800000" sx="102000" sy="102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1" name="Forme en L 15">
            <a:extLst>
              <a:ext uri="{FF2B5EF4-FFF2-40B4-BE49-F238E27FC236}">
                <a16:creationId xmlns:a16="http://schemas.microsoft.com/office/drawing/2014/main" id="{FBFBD4E1-E768-D9BE-7E02-7341CFF1C69E}"/>
              </a:ext>
            </a:extLst>
          </p:cNvPr>
          <p:cNvSpPr/>
          <p:nvPr/>
        </p:nvSpPr>
        <p:spPr>
          <a:xfrm rot="13873522">
            <a:off x="557104" y="758673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sp>
        <p:nvSpPr>
          <p:cNvPr id="22" name="Forme en L 15">
            <a:extLst>
              <a:ext uri="{FF2B5EF4-FFF2-40B4-BE49-F238E27FC236}">
                <a16:creationId xmlns:a16="http://schemas.microsoft.com/office/drawing/2014/main" id="{007A633D-13DA-0128-034F-E9F4C3B28469}"/>
              </a:ext>
            </a:extLst>
          </p:cNvPr>
          <p:cNvSpPr/>
          <p:nvPr/>
        </p:nvSpPr>
        <p:spPr>
          <a:xfrm rot="13873522">
            <a:off x="-930066" y="7323841"/>
            <a:ext cx="4662805" cy="1670050"/>
          </a:xfrm>
          <a:custGeom>
            <a:avLst/>
            <a:gdLst>
              <a:gd name="connsiteX0" fmla="*/ 0 w 4370000"/>
              <a:gd name="connsiteY0" fmla="*/ 0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6" fmla="*/ 0 w 4370000"/>
              <a:gd name="connsiteY6" fmla="*/ 0 h 4240568"/>
              <a:gd name="connsiteX0" fmla="*/ 0 w 4370000"/>
              <a:gd name="connsiteY0" fmla="*/ 4240568 h 4240568"/>
              <a:gd name="connsiteX1" fmla="*/ 1580205 w 4370000"/>
              <a:gd name="connsiteY1" fmla="*/ 0 h 4240568"/>
              <a:gd name="connsiteX2" fmla="*/ 1580205 w 4370000"/>
              <a:gd name="connsiteY2" fmla="*/ 2680378 h 4240568"/>
              <a:gd name="connsiteX3" fmla="*/ 4370000 w 4370000"/>
              <a:gd name="connsiteY3" fmla="*/ 2680378 h 4240568"/>
              <a:gd name="connsiteX4" fmla="*/ 4370000 w 4370000"/>
              <a:gd name="connsiteY4" fmla="*/ 4240568 h 4240568"/>
              <a:gd name="connsiteX5" fmla="*/ 0 w 4370000"/>
              <a:gd name="connsiteY5" fmla="*/ 4240568 h 4240568"/>
              <a:gd name="connsiteX0" fmla="*/ 0 w 4370000"/>
              <a:gd name="connsiteY0" fmla="*/ 1560190 h 1560190"/>
              <a:gd name="connsiteX1" fmla="*/ 1580205 w 4370000"/>
              <a:gd name="connsiteY1" fmla="*/ 0 h 1560190"/>
              <a:gd name="connsiteX2" fmla="*/ 4370000 w 4370000"/>
              <a:gd name="connsiteY2" fmla="*/ 0 h 1560190"/>
              <a:gd name="connsiteX3" fmla="*/ 4370000 w 4370000"/>
              <a:gd name="connsiteY3" fmla="*/ 1560190 h 1560190"/>
              <a:gd name="connsiteX4" fmla="*/ 0 w 4370000"/>
              <a:gd name="connsiteY4" fmla="*/ 1560190 h 1560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70000" h="1560190">
                <a:moveTo>
                  <a:pt x="0" y="1560190"/>
                </a:moveTo>
                <a:lnTo>
                  <a:pt x="1580205" y="0"/>
                </a:lnTo>
                <a:lnTo>
                  <a:pt x="4370000" y="0"/>
                </a:lnTo>
                <a:lnTo>
                  <a:pt x="4370000" y="1560190"/>
                </a:lnTo>
                <a:lnTo>
                  <a:pt x="0" y="1560190"/>
                </a:lnTo>
                <a:close/>
              </a:path>
            </a:pathLst>
          </a:custGeom>
          <a:solidFill>
            <a:schemeClr val="bg2">
              <a:lumMod val="25000"/>
            </a:schemeClr>
          </a:solidFill>
          <a:ln>
            <a:noFill/>
          </a:ln>
          <a:effectLst>
            <a:outerShdw blurRad="50800" dist="38100" sx="102000" sy="102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fr-FR"/>
          </a:p>
        </p:txBody>
      </p:sp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16859B1-FC91-F27A-791D-D6F5A5F86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4330" y="3245553"/>
            <a:ext cx="1676199" cy="363570"/>
          </a:xfrm>
          <a:prstGeom prst="rect">
            <a:avLst/>
          </a:prstGeom>
        </p:spPr>
      </p:pic>
      <p:sp>
        <p:nvSpPr>
          <p:cNvPr id="18" name="Rectangle 2">
            <a:extLst>
              <a:ext uri="{FF2B5EF4-FFF2-40B4-BE49-F238E27FC236}">
                <a16:creationId xmlns:a16="http://schemas.microsoft.com/office/drawing/2014/main" id="{42BE31F3-A5DD-3B10-EAF0-AB5C8EBFD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5086" y="169743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FR"/>
          </a:p>
        </p:txBody>
      </p:sp>
      <p:sp>
        <p:nvSpPr>
          <p:cNvPr id="37" name="Ellipse 36">
            <a:extLst>
              <a:ext uri="{FF2B5EF4-FFF2-40B4-BE49-F238E27FC236}">
                <a16:creationId xmlns:a16="http://schemas.microsoft.com/office/drawing/2014/main" id="{030BC1D2-5D16-D2AC-911A-D9AEC4658DF8}"/>
              </a:ext>
            </a:extLst>
          </p:cNvPr>
          <p:cNvSpPr/>
          <p:nvPr/>
        </p:nvSpPr>
        <p:spPr>
          <a:xfrm>
            <a:off x="2357877" y="1277648"/>
            <a:ext cx="1305426" cy="1320557"/>
          </a:xfrm>
          <a:prstGeom prst="ellipse">
            <a:avLst/>
          </a:prstGeom>
          <a:solidFill>
            <a:srgbClr val="58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" name="Image 14" descr="Une image contenant texte&#10;&#10;Description générée automatiquement">
            <a:extLst>
              <a:ext uri="{FF2B5EF4-FFF2-40B4-BE49-F238E27FC236}">
                <a16:creationId xmlns:a16="http://schemas.microsoft.com/office/drawing/2014/main" id="{84DCF876-851D-8F51-2DB0-765E7AF86A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001" y="1306274"/>
            <a:ext cx="990418" cy="1320557"/>
          </a:xfrm>
          <a:prstGeom prst="rect">
            <a:avLst/>
          </a:prstGeom>
        </p:spPr>
      </p:pic>
      <p:sp>
        <p:nvSpPr>
          <p:cNvPr id="35" name="Ellipse 34">
            <a:extLst>
              <a:ext uri="{FF2B5EF4-FFF2-40B4-BE49-F238E27FC236}">
                <a16:creationId xmlns:a16="http://schemas.microsoft.com/office/drawing/2014/main" id="{34258B7B-0368-A417-1D81-FD16166E0091}"/>
              </a:ext>
            </a:extLst>
          </p:cNvPr>
          <p:cNvSpPr/>
          <p:nvPr/>
        </p:nvSpPr>
        <p:spPr>
          <a:xfrm>
            <a:off x="2357877" y="3040128"/>
            <a:ext cx="1305426" cy="1320557"/>
          </a:xfrm>
          <a:prstGeom prst="ellipse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0A56E089-8A8B-B171-BECB-01FF9B88DE89}"/>
              </a:ext>
            </a:extLst>
          </p:cNvPr>
          <p:cNvSpPr/>
          <p:nvPr/>
        </p:nvSpPr>
        <p:spPr>
          <a:xfrm>
            <a:off x="2341795" y="5210568"/>
            <a:ext cx="1305426" cy="1320557"/>
          </a:xfrm>
          <a:prstGeom prst="ellipse">
            <a:avLst/>
          </a:prstGeom>
          <a:solidFill>
            <a:srgbClr val="5854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7" name="Image 16" descr="Une image contenant texte, ordinateur, noir, équipement électronique&#10;&#10;Description générée automatiquement">
            <a:extLst>
              <a:ext uri="{FF2B5EF4-FFF2-40B4-BE49-F238E27FC236}">
                <a16:creationId xmlns:a16="http://schemas.microsoft.com/office/drawing/2014/main" id="{09DB7664-1782-E065-DBAC-6D27274701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592" y="5268421"/>
            <a:ext cx="961701" cy="1282268"/>
          </a:xfrm>
          <a:prstGeom prst="rect">
            <a:avLst/>
          </a:prstGeom>
        </p:spPr>
      </p:pic>
      <p:pic>
        <p:nvPicPr>
          <p:cNvPr id="8" name="Image 7" descr="Une image contenant texte, appareil de cuisine&#10;&#10;Description générée automatiquement">
            <a:extLst>
              <a:ext uri="{FF2B5EF4-FFF2-40B4-BE49-F238E27FC236}">
                <a16:creationId xmlns:a16="http://schemas.microsoft.com/office/drawing/2014/main" id="{09332220-F950-01E6-E31B-DF5554D6CE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046" y="3040127"/>
            <a:ext cx="1072792" cy="1430388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75D0EF42-2BAF-D33A-F485-1B297DB7A6E9}"/>
              </a:ext>
            </a:extLst>
          </p:cNvPr>
          <p:cNvSpPr txBox="1"/>
          <p:nvPr/>
        </p:nvSpPr>
        <p:spPr>
          <a:xfrm>
            <a:off x="753549" y="4073190"/>
            <a:ext cx="1159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Utilisateur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3820D1ED-398B-B89D-C68A-33FAE1100580}"/>
              </a:ext>
            </a:extLst>
          </p:cNvPr>
          <p:cNvSpPr txBox="1"/>
          <p:nvPr/>
        </p:nvSpPr>
        <p:spPr>
          <a:xfrm>
            <a:off x="653271" y="2355446"/>
            <a:ext cx="1360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Responsable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A716C8C7-DB20-A1B0-9026-E337B6E8ACD9}"/>
              </a:ext>
            </a:extLst>
          </p:cNvPr>
          <p:cNvSpPr txBox="1"/>
          <p:nvPr/>
        </p:nvSpPr>
        <p:spPr>
          <a:xfrm>
            <a:off x="2691226" y="2520389"/>
            <a:ext cx="64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FT50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A68C8CA5-1B4A-F3D3-A28E-23FD9637697A}"/>
              </a:ext>
            </a:extLst>
          </p:cNvPr>
          <p:cNvSpPr txBox="1"/>
          <p:nvPr/>
        </p:nvSpPr>
        <p:spPr>
          <a:xfrm>
            <a:off x="2657571" y="4349335"/>
            <a:ext cx="694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PP45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FA8F9683-6F77-B2B3-0BD3-5CE62F8C6FC3}"/>
              </a:ext>
            </a:extLst>
          </p:cNvPr>
          <p:cNvSpPr txBox="1"/>
          <p:nvPr/>
        </p:nvSpPr>
        <p:spPr>
          <a:xfrm>
            <a:off x="2538378" y="4872159"/>
            <a:ext cx="912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Serveur</a:t>
            </a:r>
          </a:p>
        </p:txBody>
      </p:sp>
      <p:sp>
        <p:nvSpPr>
          <p:cNvPr id="43" name="Ellipse 42">
            <a:extLst>
              <a:ext uri="{FF2B5EF4-FFF2-40B4-BE49-F238E27FC236}">
                <a16:creationId xmlns:a16="http://schemas.microsoft.com/office/drawing/2014/main" id="{C11939AC-3C0A-4487-4321-53FA9BA103AD}"/>
              </a:ext>
            </a:extLst>
          </p:cNvPr>
          <p:cNvSpPr/>
          <p:nvPr/>
        </p:nvSpPr>
        <p:spPr>
          <a:xfrm>
            <a:off x="11510529" y="311612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C3771F63-4184-5AB5-50C1-0C798CD47E99}"/>
              </a:ext>
            </a:extLst>
          </p:cNvPr>
          <p:cNvSpPr/>
          <p:nvPr/>
        </p:nvSpPr>
        <p:spPr>
          <a:xfrm>
            <a:off x="11510689" y="856349"/>
            <a:ext cx="360000" cy="360000"/>
          </a:xfrm>
          <a:prstGeom prst="ellipse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2AAE492C-8056-29CD-381F-279A59C901AF}"/>
              </a:ext>
            </a:extLst>
          </p:cNvPr>
          <p:cNvSpPr txBox="1"/>
          <p:nvPr/>
        </p:nvSpPr>
        <p:spPr>
          <a:xfrm>
            <a:off x="10794883" y="2706994"/>
            <a:ext cx="107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B9872E92-8806-4718-AE13-D33308689901}" type="slidenum">
              <a:rPr lang="fr-FR" smtClean="0"/>
              <a:t>9</a:t>
            </a:fld>
            <a:r>
              <a:rPr lang="fr-FR" dirty="0"/>
              <a:t> / 14</a:t>
            </a:r>
          </a:p>
        </p:txBody>
      </p:sp>
    </p:spTree>
    <p:extLst>
      <p:ext uri="{BB962C8B-B14F-4D97-AF65-F5344CB8AC3E}">
        <p14:creationId xmlns:p14="http://schemas.microsoft.com/office/powerpoint/2010/main" val="40974317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1de71941-7226-40a7-bcff-4335cb9eaa6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5A62A15E0F869499247A1DE7F788620" ma:contentTypeVersion="15" ma:contentTypeDescription="Crée un document." ma:contentTypeScope="" ma:versionID="a5099060d56326704654f01238eb2db6">
  <xsd:schema xmlns:xsd="http://www.w3.org/2001/XMLSchema" xmlns:xs="http://www.w3.org/2001/XMLSchema" xmlns:p="http://schemas.microsoft.com/office/2006/metadata/properties" xmlns:ns3="1de71941-7226-40a7-bcff-4335cb9eaa6c" xmlns:ns4="8c492d61-016d-4781-b85f-fde6550ff7bf" targetNamespace="http://schemas.microsoft.com/office/2006/metadata/properties" ma:root="true" ma:fieldsID="6dceb8b67b9eb8e4ca34932c8caf45b9" ns3:_="" ns4:_="">
    <xsd:import namespace="1de71941-7226-40a7-bcff-4335cb9eaa6c"/>
    <xsd:import namespace="8c492d61-016d-4781-b85f-fde6550ff7bf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  <xsd:element ref="ns3:MediaServiceLocation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e71941-7226-40a7-bcff-4335cb9eaa6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c492d61-016d-4781-b85f-fde6550ff7bf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DA5715-9530-449D-BFD9-6CE62B5D3224}">
  <ds:schemaRefs>
    <ds:schemaRef ds:uri="http://schemas.microsoft.com/office/2006/metadata/properties"/>
    <ds:schemaRef ds:uri="8c492d61-016d-4781-b85f-fde6550ff7bf"/>
    <ds:schemaRef ds:uri="http://purl.org/dc/dcmitype/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1de71941-7226-40a7-bcff-4335cb9eaa6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3D10D80-85F2-4368-A05C-77CC61BC7D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de71941-7226-40a7-bcff-4335cb9eaa6c"/>
    <ds:schemaRef ds:uri="8c492d61-016d-4781-b85f-fde6550ff7b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54185A9-3846-4F30-A3F8-E3C9A7ABD4F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1207</TotalTime>
  <Words>187</Words>
  <Application>Microsoft Office PowerPoint</Application>
  <PresentationFormat>Grand écran</PresentationFormat>
  <Paragraphs>58</Paragraphs>
  <Slides>14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Main Font Family</vt:lpstr>
      <vt:lpstr>Times New Roman</vt:lpstr>
      <vt:lpstr>Thème Office</vt:lpstr>
      <vt:lpstr>Présentation PowerPoint</vt:lpstr>
      <vt:lpstr> Sommaire :  - Organisation  - Présentation de Manitou  - Présentation du besoin  - Tache individuelle</vt:lpstr>
      <vt:lpstr>Organisation</vt:lpstr>
      <vt:lpstr>Organisation</vt:lpstr>
      <vt:lpstr>Présentation de Manitou</vt:lpstr>
      <vt:lpstr>Présentation de Manitou</vt:lpstr>
      <vt:lpstr>Présentation du besoin</vt:lpstr>
      <vt:lpstr>Présentation du besoin</vt:lpstr>
      <vt:lpstr>Présentation du besoin</vt:lpstr>
      <vt:lpstr>Tache individuelle</vt:lpstr>
      <vt:lpstr>PP45</vt:lpstr>
      <vt:lpstr>Connection PC -&gt; PP45</vt:lpstr>
      <vt:lpstr>Diagramme de séquence</vt:lpstr>
      <vt:lpstr>GANTT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Nelson GRAVEAU</dc:creator>
  <cp:lastModifiedBy>Nelson GRAVEAU</cp:lastModifiedBy>
  <cp:revision>9</cp:revision>
  <dcterms:created xsi:type="dcterms:W3CDTF">2023-01-09T12:51:54Z</dcterms:created>
  <dcterms:modified xsi:type="dcterms:W3CDTF">2023-02-27T15:01:54Z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0x01010055A62A15E0F869499247A1DE7F788620</vt:lpwstr>
  </property>
</Properties>
</file>